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1pPr>
    <a:lvl2pPr marL="320675" indent="136525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2pPr>
    <a:lvl3pPr marL="641350" indent="273050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3pPr>
    <a:lvl4pPr marL="963613" indent="407988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4pPr>
    <a:lvl5pPr marL="1284288" indent="544513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5pPr>
    <a:lvl6pPr marL="2286000" algn="l" defTabSz="914400" rtl="0" eaLnBrk="1" latinLnBrk="0" hangingPunct="1"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6pPr>
    <a:lvl7pPr marL="2743200" algn="l" defTabSz="914400" rtl="0" eaLnBrk="1" latinLnBrk="0" hangingPunct="1"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7pPr>
    <a:lvl8pPr marL="3200400" algn="l" defTabSz="914400" rtl="0" eaLnBrk="1" latinLnBrk="0" hangingPunct="1"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8pPr>
    <a:lvl9pPr marL="3657600" algn="l" defTabSz="914400" rtl="0" eaLnBrk="1" latinLnBrk="0" hangingPunct="1"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4"/>
    <p:restoredTop sz="94694"/>
  </p:normalViewPr>
  <p:slideViewPr>
    <p:cSldViewPr>
      <p:cViewPr varScale="1">
        <p:scale>
          <a:sx n="161" d="100"/>
          <a:sy n="161" d="100"/>
        </p:scale>
        <p:origin x="952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63914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398747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544710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366739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692533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648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80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8116977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7016308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439759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5951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728187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51438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75017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0"/>
            <a:ext cx="1839516" cy="51435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0"/>
            <a:ext cx="5411391" cy="51435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1267148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205941"/>
            <a:ext cx="2057176" cy="4388384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205941"/>
            <a:ext cx="6064374" cy="4388384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0319356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522542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1721361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241058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1426518"/>
            <a:ext cx="1718965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19091" y="1426518"/>
            <a:ext cx="1718965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521329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489874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490158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05802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263761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292387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421505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928931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126411"/>
            <a:ext cx="5411391" cy="43800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069010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95665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7017617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918103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1460004"/>
            <a:ext cx="3625453" cy="368349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79" y="1460004"/>
            <a:ext cx="3625453" cy="368349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238165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8704743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062423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37662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66249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2177732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970188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0798054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93762"/>
            <a:ext cx="1839516" cy="50497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93762"/>
            <a:ext cx="5411391" cy="50497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8061622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603610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3953916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5184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64970" y="1426518"/>
            <a:ext cx="1339453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11579" y="1426518"/>
            <a:ext cx="1339453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2091200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3010177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833903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1135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781075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222063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939978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53249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126411"/>
            <a:ext cx="5411391" cy="43800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786820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9296059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659159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915357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1426518"/>
            <a:ext cx="1718965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19091" y="1426518"/>
            <a:ext cx="1718965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78834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4428745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83564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1426518"/>
            <a:ext cx="3625453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79" y="1426518"/>
            <a:ext cx="3625453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8691884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89882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458554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301033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6750780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126411"/>
            <a:ext cx="5411391" cy="43800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371636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593304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08224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3283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186442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48825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5870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17839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126411"/>
            <a:ext cx="5411391" cy="43800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908540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748407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6056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413674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648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80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831217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4756581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94827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7675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70214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61931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902464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001289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1200486"/>
            <a:ext cx="2057176" cy="339383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1200486"/>
            <a:ext cx="6064374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377826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10150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129844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99927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669727"/>
            <a:ext cx="3625453" cy="38040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79" y="669727"/>
            <a:ext cx="3625453" cy="38040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914434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318898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464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2652117"/>
            <a:ext cx="3625453" cy="24913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79" y="2652117"/>
            <a:ext cx="3625453" cy="24913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30421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7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722455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26995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2729748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205942"/>
            <a:ext cx="2057176" cy="4267832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205942"/>
            <a:ext cx="6064374" cy="426783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219886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1719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447076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270363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648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80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4203390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51427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366014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865814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50964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584745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73546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1381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3686090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2527931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317305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6795726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648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80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84153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5786903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415407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223403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42617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376971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94990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265177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4066310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981218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8998110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92323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28970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484" y="2524869"/>
            <a:ext cx="2009180" cy="2618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62820" y="2524869"/>
            <a:ext cx="2009180" cy="2618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811389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3528649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324940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65918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16185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757051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88016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540622" y="0"/>
            <a:ext cx="1031379" cy="51435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485" y="0"/>
            <a:ext cx="2986980" cy="51435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204226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136250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484305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339217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92832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484" y="2524869"/>
            <a:ext cx="2009180" cy="2618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62820" y="2524869"/>
            <a:ext cx="2009180" cy="2618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4358944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1712395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689083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29583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404845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127586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3715543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540622" y="0"/>
            <a:ext cx="1031379" cy="51435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485" y="0"/>
            <a:ext cx="2986980" cy="51435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8955159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97464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250484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578186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583171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648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80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247973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7356738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124947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9628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453288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416247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164121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133946"/>
            <a:ext cx="2057176" cy="446037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133946"/>
            <a:ext cx="6064374" cy="446037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013629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801F7D5-CA71-C118-72EF-B9D8ACA51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2652713"/>
            <a:ext cx="7358062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31FD9CC-D845-73CD-22E1-4EF7212B7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0"/>
            <a:ext cx="7358062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4936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081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9227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1373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2463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965200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277938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589088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901825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224530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5987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67444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88902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FD4823F6-C1BC-521E-DCC1-A36236C0E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27000"/>
            <a:ext cx="735806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656B65A-8E91-F857-9A3F-939F0DF09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427163"/>
            <a:ext cx="354488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98475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11213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2395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3510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747838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070498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91955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13413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34870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0D1D5D5F-B359-57ED-0C52-84C30B5CD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93663"/>
            <a:ext cx="7358062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103866A-3602-2CD9-80FD-F94F2A9FC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460500"/>
            <a:ext cx="7358062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98475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11213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2395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3510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747838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070498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91955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13413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34870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0168FC6C-31E4-C063-E4B2-2EC8E3444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27000"/>
            <a:ext cx="735806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E539007-0528-58AB-45AB-23444641F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65763" y="1427163"/>
            <a:ext cx="2786062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98475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11213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2395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3510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747838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070498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91955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13413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34870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6385C1D-3965-E930-486D-24E195FB5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27000"/>
            <a:ext cx="735806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E3FDA72-29A9-5C74-7704-3D3FBF278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427163"/>
            <a:ext cx="354488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98475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11213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2395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3510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747838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070498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91955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13413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34870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9E1EA5CC-6B67-63D4-240C-D6F14D1D8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27000"/>
            <a:ext cx="735806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F221AFF-9060-D8D2-B6D6-A9638B6AD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427163"/>
            <a:ext cx="7358062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2450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65188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77925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90663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803400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125190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46647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68105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89562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CF2A1F35-296F-AB27-BC44-5E53A911F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566863"/>
            <a:ext cx="735806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988" indent="-2698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26988" indent="2921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26988" indent="61436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26988" indent="9350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26988" indent="12573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4936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081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9227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1373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4B53FBED-BDC3-D50A-3D57-F27461219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669925"/>
            <a:ext cx="7358062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4936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081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9227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1373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2450" indent="-401638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65188" indent="-401638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77925" indent="-401638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90663" indent="-401638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803400" indent="-401638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125190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46647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68105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89562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D4BC910-764A-F8E6-E63C-BC07D1CD0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3884613"/>
            <a:ext cx="73580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988" indent="-2698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26988" indent="2921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26988" indent="61436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26988" indent="9350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26988" indent="12573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4936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081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9227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1373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E7E5CCED-ED25-EDB2-CEB4-204A13755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3884613"/>
            <a:ext cx="73580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988" indent="-2698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26988" indent="2921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26988" indent="61436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26988" indent="9350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26988" indent="12573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4936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081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9227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1373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2553D278-A50E-697E-D682-E50E74BDD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2524125"/>
            <a:ext cx="412591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1D55019-A53E-C479-9E1D-2109FAFB1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0"/>
            <a:ext cx="4125912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127202C8-98AB-10DA-F8F8-EAAD8ED79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2524125"/>
            <a:ext cx="412591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4BB41D3-E122-4115-FC8E-38232F4AD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0"/>
            <a:ext cx="4125912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825F154-A01C-0029-18E5-F444A866D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33350"/>
            <a:ext cx="7358062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2463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965200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277938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589088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901825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224530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5987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67444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88902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51E7F56D-168A-0C3D-B575-302DE7BD568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1451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5362" name="Picture 4">
            <a:extLst>
              <a:ext uri="{FF2B5EF4-FFF2-40B4-BE49-F238E27FC236}">
                <a16:creationId xmlns:a16="http://schemas.microsoft.com/office/drawing/2014/main" id="{02540ACC-58D5-109F-0057-6761811BCC3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/>
        </p:blipFill>
        <p:spPr bwMode="auto">
          <a:xfrm rot="21009384">
            <a:off x="4335951" y="-232688"/>
            <a:ext cx="5032026" cy="334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ECA32DB9-4B37-978A-CA5F-169549ECD2AD}"/>
              </a:ext>
            </a:extLst>
          </p:cNvPr>
          <p:cNvSpPr>
            <a:spLocks/>
          </p:cNvSpPr>
          <p:nvPr/>
        </p:nvSpPr>
        <p:spPr bwMode="auto">
          <a:xfrm rot="-600000">
            <a:off x="-147638" y="3198813"/>
            <a:ext cx="9794876" cy="29956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BCEC46E3-0FB9-A1A4-65AC-5BC66E14B862}"/>
              </a:ext>
            </a:extLst>
          </p:cNvPr>
          <p:cNvSpPr>
            <a:spLocks/>
          </p:cNvSpPr>
          <p:nvPr/>
        </p:nvSpPr>
        <p:spPr bwMode="auto">
          <a:xfrm rot="-600000">
            <a:off x="450850" y="1487488"/>
            <a:ext cx="4191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70578" bIns="0" anchor="ctr">
            <a:spAutoFit/>
          </a:bodyPr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>
              <a:lnSpc>
                <a:spcPts val="3863"/>
              </a:lnSpc>
            </a:pPr>
            <a:r>
              <a:rPr lang="en-US" altLang="de-DE" sz="3900" b="1">
                <a:solidFill>
                  <a:srgbClr val="55950C"/>
                </a:solidFill>
                <a:latin typeface="Tekton Pro" panose="020F0403020208020904" pitchFamily="34" charset="0"/>
                <a:ea typeface="ヒラギノ角ゴ Pro W3" panose="020B0300000000000000" pitchFamily="34" charset="-128"/>
                <a:sym typeface="Tekton Pro Bold" panose="020F0403020208020904" pitchFamily="34" charset="0"/>
              </a:rPr>
              <a:t>Ein Stipendium </a:t>
            </a:r>
          </a:p>
          <a:p>
            <a:pPr eaLnBrk="1" hangingPunct="1">
              <a:lnSpc>
                <a:spcPts val="3863"/>
              </a:lnSpc>
            </a:pPr>
            <a:r>
              <a:rPr lang="en-US" altLang="de-DE" sz="3900" b="1">
                <a:solidFill>
                  <a:srgbClr val="55950C"/>
                </a:solidFill>
                <a:latin typeface="Tekton Pro" panose="020F0403020208020904" pitchFamily="34" charset="0"/>
                <a:ea typeface="ヒラギノ角ゴ Pro W3" panose="020B0300000000000000" pitchFamily="34" charset="-128"/>
                <a:sym typeface="Tekton Pro Bold" panose="020F0403020208020904" pitchFamily="34" charset="0"/>
              </a:rPr>
              <a:t>             der GDCh…</a:t>
            </a:r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6DEB25D6-74D6-588C-74F6-5993289F90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8288"/>
            <a:ext cx="27892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7">
            <a:extLst>
              <a:ext uri="{FF2B5EF4-FFF2-40B4-BE49-F238E27FC236}">
                <a16:creationId xmlns:a16="http://schemas.microsoft.com/office/drawing/2014/main" id="{B26FB391-E487-4BB8-0CB3-EA0E8EB54B4B}"/>
              </a:ext>
            </a:extLst>
          </p:cNvPr>
          <p:cNvSpPr>
            <a:spLocks/>
          </p:cNvSpPr>
          <p:nvPr/>
        </p:nvSpPr>
        <p:spPr bwMode="auto">
          <a:xfrm rot="-600000">
            <a:off x="1163638" y="2514600"/>
            <a:ext cx="43656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70578" bIns="0" anchor="ctr">
            <a:spAutoFit/>
          </a:bodyPr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>
              <a:lnSpc>
                <a:spcPts val="3863"/>
              </a:lnSpc>
            </a:pPr>
            <a:r>
              <a:rPr lang="en-US" altLang="de-DE" sz="3900" b="1">
                <a:solidFill>
                  <a:srgbClr val="55950C"/>
                </a:solidFill>
                <a:latin typeface="Tekton Pro" panose="020F0403020208020904" pitchFamily="34" charset="0"/>
                <a:ea typeface="ヒラギノ角ゴ Pro W3" panose="020B0300000000000000" pitchFamily="34" charset="-128"/>
                <a:sym typeface="Tekton Pro Bold" panose="020F0403020208020904" pitchFamily="34" charset="0"/>
              </a:rPr>
              <a:t>bewirb dich auch …</a:t>
            </a:r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id="{8DC7FD17-00EC-BA24-C82F-22522ED45CE1}"/>
              </a:ext>
            </a:extLst>
          </p:cNvPr>
          <p:cNvSpPr>
            <a:spLocks/>
          </p:cNvSpPr>
          <p:nvPr/>
        </p:nvSpPr>
        <p:spPr bwMode="auto">
          <a:xfrm rot="-600000">
            <a:off x="1254125" y="2947988"/>
            <a:ext cx="5500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70578" bIns="0" anchor="ctr"/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>
              <a:lnSpc>
                <a:spcPts val="2113"/>
              </a:lnSpc>
            </a:pPr>
            <a:r>
              <a:rPr lang="en-US" altLang="de-DE" sz="2100" b="1">
                <a:solidFill>
                  <a:srgbClr val="55950C"/>
                </a:solidFill>
                <a:latin typeface="Tekton Pro" panose="020F0403020208020904" pitchFamily="34" charset="0"/>
                <a:ea typeface="ヒラギノ角ゴ Pro W3" panose="020B0300000000000000" pitchFamily="34" charset="-128"/>
                <a:sym typeface="Tekton Pro Bold" panose="020F0403020208020904" pitchFamily="34" charset="0"/>
              </a:rPr>
              <a:t>Es locken 300 Euro im Monat</a:t>
            </a:r>
          </a:p>
        </p:txBody>
      </p:sp>
      <p:grpSp>
        <p:nvGrpSpPr>
          <p:cNvPr id="15368" name="Group 11">
            <a:extLst>
              <a:ext uri="{FF2B5EF4-FFF2-40B4-BE49-F238E27FC236}">
                <a16:creationId xmlns:a16="http://schemas.microsoft.com/office/drawing/2014/main" id="{68A58D03-476B-84A3-642D-FDAACE9B393F}"/>
              </a:ext>
            </a:extLst>
          </p:cNvPr>
          <p:cNvGrpSpPr>
            <a:grpSpLocks/>
          </p:cNvGrpSpPr>
          <p:nvPr/>
        </p:nvGrpSpPr>
        <p:grpSpPr bwMode="auto">
          <a:xfrm rot="-600000">
            <a:off x="4779963" y="2351088"/>
            <a:ext cx="5794375" cy="550862"/>
            <a:chOff x="78" y="47"/>
            <a:chExt cx="5190" cy="488"/>
          </a:xfrm>
        </p:grpSpPr>
        <p:sp>
          <p:nvSpPr>
            <p:cNvPr id="15376" name="Rectangle 9">
              <a:extLst>
                <a:ext uri="{FF2B5EF4-FFF2-40B4-BE49-F238E27FC236}">
                  <a16:creationId xmlns:a16="http://schemas.microsoft.com/office/drawing/2014/main" id="{564A3B25-64F4-50BE-7C72-A07191090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" y="47"/>
              <a:ext cx="5152" cy="488"/>
            </a:xfrm>
            <a:prstGeom prst="rect">
              <a:avLst/>
            </a:prstGeom>
            <a:solidFill>
              <a:srgbClr val="AC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1pPr>
              <a:lvl2pPr marL="742950" indent="-28575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2pPr>
              <a:lvl3pPr marL="11430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3pPr>
              <a:lvl4pPr marL="16002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4pPr>
              <a:lvl5pPr marL="20574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7" name="Rectangle 10">
              <a:extLst>
                <a:ext uri="{FF2B5EF4-FFF2-40B4-BE49-F238E27FC236}">
                  <a16:creationId xmlns:a16="http://schemas.microsoft.com/office/drawing/2014/main" id="{13209E35-AB9F-EC0F-029B-891B04302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" y="81"/>
              <a:ext cx="515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669290" bIns="0" anchor="ctr"/>
            <a:lstStyle>
              <a:lvl1pPr marL="36513" eaLnBrk="0" hangingPunct="0"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1pPr>
              <a:lvl2pPr marL="742950" indent="-285750" eaLnBrk="0" hangingPunct="0"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2pPr>
              <a:lvl3pPr marL="1143000" indent="-228600" eaLnBrk="0" hangingPunct="0"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3pPr>
              <a:lvl4pPr marL="1600200" indent="-228600" eaLnBrk="0" hangingPunct="0"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4pPr>
              <a:lvl5pPr marL="2057400" indent="-228600" eaLnBrk="0" hangingPunct="0"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9pPr>
            </a:lstStyle>
            <a:p>
              <a:pPr eaLnBrk="1" hangingPunct="1">
                <a:lnSpc>
                  <a:spcPts val="1825"/>
                </a:lnSpc>
              </a:pPr>
              <a:r>
                <a:rPr lang="en-US" altLang="de-DE" sz="1500" dirty="0">
                  <a:solidFill>
                    <a:srgbClr val="FFFFFF"/>
                  </a:solidFill>
                  <a:latin typeface="85 Helvetica Heavy" pitchFamily="124" charset="0"/>
                  <a:ea typeface="ヒラギノ角ゴ Pro W3" panose="020B0300000000000000" pitchFamily="34" charset="-128"/>
                  <a:sym typeface="85 Helvetica Heavy" pitchFamily="124" charset="0"/>
                </a:rPr>
                <a:t>  </a:t>
              </a:r>
              <a:r>
                <a:rPr lang="en-US" altLang="de-DE" sz="1500" b="1" dirty="0" err="1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Bewerbungsschluss</a:t>
              </a:r>
              <a:r>
                <a:rPr lang="en-US" altLang="de-DE" sz="1500" b="1" dirty="0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 für </a:t>
              </a:r>
              <a:r>
                <a:rPr lang="en-US" altLang="de-DE" sz="1500" b="1" dirty="0" err="1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Studierende</a:t>
              </a:r>
              <a:r>
                <a:rPr lang="en-US" altLang="de-DE" sz="1500" b="1" dirty="0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: </a:t>
              </a:r>
            </a:p>
            <a:p>
              <a:pPr eaLnBrk="1" hangingPunct="1">
                <a:lnSpc>
                  <a:spcPts val="1825"/>
                </a:lnSpc>
              </a:pPr>
              <a:r>
                <a:rPr lang="en-US" altLang="de-DE" sz="1500" b="1" dirty="0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                 1. </a:t>
              </a:r>
              <a:r>
                <a:rPr lang="en-US" altLang="de-DE" sz="1500" b="1" dirty="0" err="1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Februar</a:t>
              </a:r>
              <a:r>
                <a:rPr lang="en-US" altLang="de-DE" sz="1500" b="1" dirty="0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 2024 </a:t>
              </a:r>
            </a:p>
          </p:txBody>
        </p:sp>
      </p:grpSp>
      <p:grpSp>
        <p:nvGrpSpPr>
          <p:cNvPr id="15369" name="Gruppierung 3">
            <a:extLst>
              <a:ext uri="{FF2B5EF4-FFF2-40B4-BE49-F238E27FC236}">
                <a16:creationId xmlns:a16="http://schemas.microsoft.com/office/drawing/2014/main" id="{ED7D00A7-3844-1199-9947-CC91560D9E46}"/>
              </a:ext>
            </a:extLst>
          </p:cNvPr>
          <p:cNvGrpSpPr>
            <a:grpSpLocks/>
          </p:cNvGrpSpPr>
          <p:nvPr/>
        </p:nvGrpSpPr>
        <p:grpSpPr bwMode="auto">
          <a:xfrm rot="-600000">
            <a:off x="2932113" y="3236913"/>
            <a:ext cx="6965950" cy="1624012"/>
            <a:chOff x="3010917" y="3387204"/>
            <a:chExt cx="6966198" cy="1625248"/>
          </a:xfrm>
        </p:grpSpPr>
        <p:sp>
          <p:nvSpPr>
            <p:cNvPr id="15372" name="Rectangle 14">
              <a:extLst>
                <a:ext uri="{FF2B5EF4-FFF2-40B4-BE49-F238E27FC236}">
                  <a16:creationId xmlns:a16="http://schemas.microsoft.com/office/drawing/2014/main" id="{54AF282C-E0F0-D646-A2B1-25F5F268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917" y="3387204"/>
              <a:ext cx="553720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70578" bIns="0" anchor="ctr"/>
            <a:lstStyle>
              <a:lvl1pPr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1pPr>
              <a:lvl2pPr marL="742950" indent="-28575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2pPr>
              <a:lvl3pPr marL="11430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3pPr>
              <a:lvl4pPr marL="16002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4pPr>
              <a:lvl5pPr marL="20574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9pPr>
            </a:lstStyle>
            <a:p>
              <a:pPr eaLnBrk="1" hangingPunct="1">
                <a:lnSpc>
                  <a:spcPts val="1263"/>
                </a:lnSpc>
              </a:pPr>
              <a:r>
                <a:rPr lang="en-US" altLang="de-DE" sz="1100" b="1" dirty="0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Ein Stipendium der August-Wilhelm-von-Hofmann-Stiftung der </a:t>
              </a:r>
              <a:r>
                <a:rPr lang="en-US" altLang="de-DE" sz="1100" b="1" dirty="0" err="1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GDCh</a:t>
              </a:r>
              <a:endParaRPr lang="en-US" altLang="de-DE" sz="1100" b="1" dirty="0">
                <a:solidFill>
                  <a:srgbClr val="FFFFFF"/>
                </a:solidFill>
                <a:latin typeface="Helvetica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  <a:sym typeface="85 Helvetica Heavy" pitchFamily="124" charset="0"/>
              </a:endParaRPr>
            </a:p>
          </p:txBody>
        </p:sp>
        <p:grpSp>
          <p:nvGrpSpPr>
            <p:cNvPr id="15373" name="Gruppierung 1">
              <a:extLst>
                <a:ext uri="{FF2B5EF4-FFF2-40B4-BE49-F238E27FC236}">
                  <a16:creationId xmlns:a16="http://schemas.microsoft.com/office/drawing/2014/main" id="{1FAF4D58-E9CA-2ADD-6B9F-78CAEFDE2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0917" y="3558208"/>
              <a:ext cx="6966198" cy="1454244"/>
              <a:chOff x="3066425" y="3277706"/>
              <a:chExt cx="6966198" cy="1454244"/>
            </a:xfrm>
          </p:grpSpPr>
          <p:sp>
            <p:nvSpPr>
              <p:cNvPr id="2" name="Rectangle 13">
                <a:extLst>
                  <a:ext uri="{FF2B5EF4-FFF2-40B4-BE49-F238E27FC236}">
                    <a16:creationId xmlns:a16="http://schemas.microsoft.com/office/drawing/2014/main" id="{9BB89058-C2D4-9C6F-16A2-4A85F998C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1771" y="3277027"/>
                <a:ext cx="4867448" cy="1452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70578" bIns="0">
                <a:spAutoFit/>
              </a:bodyPr>
              <a:lstStyle>
                <a:lvl1pPr indent="-96838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1pPr>
                <a:lvl2pPr marL="742950" indent="-28575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2pPr>
                <a:lvl3pPr marL="11430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3pPr>
                <a:lvl4pPr marL="16002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4pPr>
                <a:lvl5pPr marL="20574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9pPr>
              </a:lstStyle>
              <a:p>
                <a:pPr eaLnBrk="1" hangingPunct="1"/>
                <a:r>
                  <a:rPr lang="en-US" altLang="de-DE" b="1" dirty="0" err="1">
                    <a:solidFill>
                      <a:schemeClr val="bg1"/>
                    </a:solidFill>
                    <a:latin typeface="Helvetica" pitchFamily="2" charset="0"/>
                    <a:ea typeface="12 pt. Helvetica* 75 Bold   074" panose="02000503000000020004" pitchFamily="2" charset="0"/>
                    <a:cs typeface="12 pt. Helvetica* 75 Bold   074" panose="02000503000000020004" pitchFamily="2" charset="0"/>
                    <a:sym typeface="85 Helvetica Heavy" pitchFamily="124" charset="0"/>
                  </a:rPr>
                  <a:t>Bedingungen</a:t>
                </a:r>
                <a:r>
                  <a:rPr lang="en-US" altLang="de-DE" b="1" dirty="0">
                    <a:solidFill>
                      <a:schemeClr val="bg1"/>
                    </a:solidFill>
                    <a:latin typeface="Helvetica" pitchFamily="2" charset="0"/>
                    <a:ea typeface="12 pt. Helvetica* 75 Bold   074" panose="02000503000000020004" pitchFamily="2" charset="0"/>
                    <a:cs typeface="12 pt. Helvetica* 75 Bold   074" panose="02000503000000020004" pitchFamily="2" charset="0"/>
                    <a:sym typeface="85 Helvetica Heavy" pitchFamily="124" charset="0"/>
                  </a:rPr>
                  <a:t>:</a:t>
                </a:r>
              </a:p>
              <a:p>
                <a:pPr eaLnBrk="1" hangingPunct="1">
                  <a:spcBef>
                    <a:spcPts val="200"/>
                  </a:spcBef>
                  <a:spcAft>
                    <a:spcPts val="300"/>
                  </a:spcAft>
                </a:pPr>
                <a:r>
                  <a:rPr lang="en-US" altLang="de-DE" dirty="0">
                    <a:solidFill>
                      <a:schemeClr val="bg1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• </a:t>
                </a:r>
                <a: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  <a:t>Studium der Chemie oder angrenzender im Bachelor-, Diplom- oder </a:t>
                </a:r>
                <a:b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</a:br>
                <a: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  <a:t>   </a:t>
                </a:r>
                <a:r>
                  <a:rPr lang="de-DE" altLang="de-DE" dirty="0">
                    <a:solidFill>
                      <a:srgbClr val="FFFFFF"/>
                    </a:solidFill>
                    <a:latin typeface="55 Helvetica Roman" pitchFamily="124" charset="0"/>
                  </a:rPr>
                  <a:t>Examensstudiengang.</a:t>
                </a:r>
              </a:p>
              <a:p>
                <a:pPr eaLnBrk="1" hangingPunct="1"/>
                <a:r>
                  <a:rPr lang="de-DE" altLang="de-DE" dirty="0">
                    <a:solidFill>
                      <a:srgbClr val="FFFFFF"/>
                    </a:solidFill>
                    <a:latin typeface="55 Helvetica Roman" pitchFamily="124" charset="0"/>
                  </a:rPr>
                  <a:t>• Sehr gute Studienleistungen, Begabung, Engagement und finanzielle Bedürftigkeit.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  <a:t>Weitere Informationen, Ausschreibung und Online-Bewerbungsformular unter </a:t>
                </a:r>
                <a:b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</a:br>
                <a:r>
                  <a:rPr lang="de-DE" altLang="de-DE" dirty="0" err="1">
                    <a:solidFill>
                      <a:schemeClr val="bg1"/>
                    </a:solidFill>
                    <a:latin typeface="75 Helvetica Bold" pitchFamily="124" charset="0"/>
                  </a:rPr>
                  <a:t>www.gdch.de</a:t>
                </a:r>
                <a:r>
                  <a:rPr lang="de-DE" altLang="de-DE" dirty="0">
                    <a:solidFill>
                      <a:schemeClr val="bg1"/>
                    </a:solidFill>
                    <a:latin typeface="75 Helvetica Bold" pitchFamily="124" charset="0"/>
                  </a:rPr>
                  <a:t>/</a:t>
                </a:r>
                <a:r>
                  <a:rPr lang="de-DE" altLang="de-DE" dirty="0" err="1">
                    <a:solidFill>
                      <a:schemeClr val="bg1"/>
                    </a:solidFill>
                    <a:latin typeface="75 Helvetica Bold" pitchFamily="124" charset="0"/>
                  </a:rPr>
                  <a:t>hofmannstiftung</a:t>
                </a:r>
                <a: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  <a:t>.</a:t>
                </a:r>
              </a:p>
              <a:p>
                <a:pPr eaLnBrk="1" hangingPunct="1">
                  <a:spcBef>
                    <a:spcPts val="400"/>
                  </a:spcBef>
                </a:pPr>
                <a:r>
                  <a:rPr lang="en-US" altLang="de-DE" b="1" dirty="0" err="1">
                    <a:solidFill>
                      <a:schemeClr val="bg1"/>
                    </a:solidFill>
                    <a:latin typeface="Helvetica" pitchFamily="2" charset="0"/>
                    <a:ea typeface="12 pt. Helvetica* 75 Bold   074" panose="02000503000000020004" pitchFamily="2" charset="0"/>
                    <a:cs typeface="12 pt. Helvetica* 75 Bold   074" panose="02000503000000020004" pitchFamily="2" charset="0"/>
                    <a:sym typeface="85 Helvetica Heavy" pitchFamily="124" charset="0"/>
                  </a:rPr>
                  <a:t>Laufzeit</a:t>
                </a:r>
                <a:r>
                  <a:rPr lang="en-US" altLang="de-DE" b="1" dirty="0">
                    <a:solidFill>
                      <a:schemeClr val="bg1"/>
                    </a:solidFill>
                    <a:latin typeface="Helvetica" pitchFamily="2" charset="0"/>
                    <a:ea typeface="12 pt. Helvetica* 75 Bold   074" panose="02000503000000020004" pitchFamily="2" charset="0"/>
                    <a:cs typeface="12 pt. Helvetica* 75 Bold   074" panose="02000503000000020004" pitchFamily="2" charset="0"/>
                    <a:sym typeface="85 Helvetica Heavy" pitchFamily="124" charset="0"/>
                  </a:rPr>
                  <a:t> des Stipendiums:</a:t>
                </a:r>
                <a:r>
                  <a:rPr lang="en-US" altLang="de-DE" b="1" dirty="0">
                    <a:solidFill>
                      <a:schemeClr val="bg1"/>
                    </a:solidFill>
                    <a:latin typeface="Helvetica" pitchFamily="2" charset="0"/>
                    <a:ea typeface="12 pt. Helvetica* 75 Bold   074" panose="02000503000000020004" pitchFamily="2" charset="0"/>
                    <a:cs typeface="12 pt. Helvetica* 75 Bold   074" panose="02000503000000020004" pitchFamily="2" charset="0"/>
                    <a:sym typeface="55 Helvetica Roman" pitchFamily="124" charset="0"/>
                  </a:rPr>
                  <a:t> 	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Förderung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in den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Semestern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vier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,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fünf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und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sechs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für 12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bzw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. 18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Monate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ab April 2024</a:t>
                </a:r>
              </a:p>
              <a:p>
                <a:pPr eaLnBrk="1" hangingPunct="1">
                  <a:spcAft>
                    <a:spcPts val="300"/>
                  </a:spcAft>
                </a:pP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Die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Bewerbung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erfolgt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im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dritten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bzw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.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Vierten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Semester.</a:t>
                </a:r>
              </a:p>
            </p:txBody>
          </p:sp>
          <p:sp>
            <p:nvSpPr>
              <p:cNvPr id="15375" name="Rectangle 15">
                <a:extLst>
                  <a:ext uri="{FF2B5EF4-FFF2-40B4-BE49-F238E27FC236}">
                    <a16:creationId xmlns:a16="http://schemas.microsoft.com/office/drawing/2014/main" id="{ABC05DB3-F357-018D-FF46-7A60A6CEF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425" y="3277706"/>
                <a:ext cx="2774950" cy="315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70578" bIns="0"/>
              <a:lstStyle>
                <a:lvl1pPr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1pPr>
                <a:lvl2pPr marL="742950" indent="-28575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2pPr>
                <a:lvl3pPr marL="11430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3pPr>
                <a:lvl4pPr marL="16002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4pPr>
                <a:lvl5pPr marL="20574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9pPr>
              </a:lstStyle>
              <a:p>
                <a:pPr eaLnBrk="1" hangingPunct="1">
                  <a:lnSpc>
                    <a:spcPts val="1125"/>
                  </a:lnSpc>
                </a:pPr>
                <a:r>
                  <a:rPr lang="en-US" altLang="de-DE">
                    <a:solidFill>
                      <a:srgbClr val="FFFFFF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August Wilhelm von Hofmann (1818-1892), </a:t>
                </a:r>
                <a:br>
                  <a:rPr lang="en-US" altLang="de-DE">
                    <a:solidFill>
                      <a:srgbClr val="FFFFFF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</a:br>
                <a:r>
                  <a:rPr lang="en-US" altLang="de-DE">
                    <a:solidFill>
                      <a:srgbClr val="FFFFFF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Gründungspräsident der </a:t>
                </a:r>
                <a:br>
                  <a:rPr lang="en-US" altLang="de-DE">
                    <a:solidFill>
                      <a:srgbClr val="FFFFFF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</a:br>
                <a:r>
                  <a:rPr lang="en-US" altLang="de-DE">
                    <a:solidFill>
                      <a:srgbClr val="FFFFFF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Deutschen Chemischen Gesellschaft,</a:t>
                </a:r>
              </a:p>
              <a:p>
                <a:pPr eaLnBrk="1" hangingPunct="1">
                  <a:lnSpc>
                    <a:spcPts val="1125"/>
                  </a:lnSpc>
                </a:pPr>
                <a:r>
                  <a:rPr lang="de-DE" altLang="de-DE">
                    <a:solidFill>
                      <a:schemeClr val="bg1"/>
                    </a:solidFill>
                    <a:latin typeface="55 Helvetica Roman" pitchFamily="124" charset="0"/>
                  </a:rPr>
                  <a:t>der Vorgängerorganisation der GDCh.</a:t>
                </a:r>
              </a:p>
            </p:txBody>
          </p:sp>
        </p:grpSp>
      </p:grpSp>
      <p:sp>
        <p:nvSpPr>
          <p:cNvPr id="15370" name="Textfeld 1">
            <a:extLst>
              <a:ext uri="{FF2B5EF4-FFF2-40B4-BE49-F238E27FC236}">
                <a16:creationId xmlns:a16="http://schemas.microsoft.com/office/drawing/2014/main" id="{C95D14C1-B588-E32D-800E-D0EBDC64C40E}"/>
              </a:ext>
            </a:extLst>
          </p:cNvPr>
          <p:cNvSpPr txBox="1">
            <a:spLocks noChangeArrowheads="1"/>
          </p:cNvSpPr>
          <p:nvPr/>
        </p:nvSpPr>
        <p:spPr bwMode="auto">
          <a:xfrm rot="-600000">
            <a:off x="328613" y="3641725"/>
            <a:ext cx="32321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/>
            <a:r>
              <a:rPr lang="de-DE" altLang="de-DE" sz="1700" dirty="0" err="1">
                <a:solidFill>
                  <a:schemeClr val="bg1"/>
                </a:solidFill>
                <a:latin typeface="65 Helvetica Medium" pitchFamily="124" charset="0"/>
              </a:rPr>
              <a:t>www.gdch.de</a:t>
            </a:r>
            <a:r>
              <a:rPr lang="de-DE" altLang="de-DE" sz="1700" dirty="0">
                <a:solidFill>
                  <a:schemeClr val="bg1"/>
                </a:solidFill>
                <a:latin typeface="65 Helvetica Medium" pitchFamily="124" charset="0"/>
              </a:rPr>
              <a:t>/</a:t>
            </a:r>
            <a:r>
              <a:rPr lang="de-DE" altLang="de-DE" sz="1700" dirty="0" err="1">
                <a:solidFill>
                  <a:schemeClr val="bg1"/>
                </a:solidFill>
                <a:latin typeface="65 Helvetica Medium" pitchFamily="124" charset="0"/>
              </a:rPr>
              <a:t>hofmannstiftung</a:t>
            </a:r>
            <a:endParaRPr lang="de-DE" altLang="de-DE" sz="1700" dirty="0">
              <a:solidFill>
                <a:schemeClr val="bg1"/>
              </a:solidFill>
              <a:latin typeface="65 Helvetica Medium" pitchFamily="124" charset="0"/>
            </a:endParaRPr>
          </a:p>
        </p:txBody>
      </p:sp>
      <p:sp>
        <p:nvSpPr>
          <p:cNvPr id="15371" name="Textfeld 2">
            <a:extLst>
              <a:ext uri="{FF2B5EF4-FFF2-40B4-BE49-F238E27FC236}">
                <a16:creationId xmlns:a16="http://schemas.microsoft.com/office/drawing/2014/main" id="{93A717B6-DBBF-132E-A019-03EDAD976ED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744662" y="1939666"/>
            <a:ext cx="38163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r>
              <a:rPr lang="de-DE" sz="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Studierende der Universität Paderborn fotografiert von Philipp Steinhoff 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el &amp; Untert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99631"/>
      </a:accent1>
      <a:accent2>
        <a:srgbClr val="333399"/>
      </a:accent2>
      <a:accent3>
        <a:srgbClr val="FFFFFF"/>
      </a:accent3>
      <a:accent4>
        <a:srgbClr val="000000"/>
      </a:accent4>
      <a:accent5>
        <a:srgbClr val="B1C9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Unter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&amp; Aufzählung - Links">
  <a:themeElements>
    <a:clrScheme name="Titel &amp; Aufzählung - Lin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Link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- Lin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&amp; Aufzählung - 2 Spalten">
  <a:themeElements>
    <a:clrScheme name="Titel &amp; Aufzählung - 2 Spalt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2 Spalt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- 2 Spalt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 &amp; Aufzählung - Rechts">
  <a:themeElements>
    <a:clrScheme name="Titel &amp; Aufzählung - Rech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Rech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- Rech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, Aufzählung &amp; Foto">
  <a:themeElements>
    <a:clrScheme name="Titel, Aufzählung &amp;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Aufzählung &amp; F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Aufzählung &amp;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&amp; Aufzählung">
  <a:themeElements>
    <a:clrScheme name="Titel &amp; Aufzäh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- Mitte">
  <a:themeElements>
    <a:clrScheme name="Titel - Mit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Mitt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Mit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ufzählung">
  <a:themeElements>
    <a:clrScheme name="Aufzäh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fzäh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zontal">
  <a:themeElements>
    <a:clrScheme name="F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Horizontal, Spiegelung">
  <a:themeElements>
    <a:clrScheme name="Foto - Horizontal, Spiege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, Spiege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al, Spiege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">
  <a:themeElements>
    <a:clrScheme name="Foto - Vertik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to - Vertikal, Spiegelung">
  <a:themeElements>
    <a:clrScheme name="Foto - Vertikal, Spiege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, Spiege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, Spiege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el - Oben">
  <a:themeElements>
    <a:clrScheme name="Titel - Ob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Ob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Ob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145</Words>
  <Characters>0</Characters>
  <Application>Microsoft Macintosh PowerPoint</Application>
  <PresentationFormat>Bildschirmpräsentation (16:9)</PresentationFormat>
  <Lines>0</Lines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14</vt:i4>
      </vt:variant>
      <vt:variant>
        <vt:lpstr>Folientitel</vt:lpstr>
      </vt:variant>
      <vt:variant>
        <vt:i4>1</vt:i4>
      </vt:variant>
    </vt:vector>
  </HeadingPairs>
  <TitlesOfParts>
    <vt:vector size="24" baseType="lpstr">
      <vt:lpstr>12 pt Helvetica* 55 Roman   054</vt:lpstr>
      <vt:lpstr>55 Helvetica Roman</vt:lpstr>
      <vt:lpstr>65 Helvetica Medium</vt:lpstr>
      <vt:lpstr>75 Helvetica Bold</vt:lpstr>
      <vt:lpstr>85 Helvetica Heavy</vt:lpstr>
      <vt:lpstr>Gill Sans</vt:lpstr>
      <vt:lpstr>Helvetica</vt:lpstr>
      <vt:lpstr>Roboto Condensed</vt:lpstr>
      <vt:lpstr>Tekton Pro</vt:lpstr>
      <vt:lpstr>Titel &amp; Untertitel</vt:lpstr>
      <vt:lpstr>Titel &amp; Aufzählung</vt:lpstr>
      <vt:lpstr>Titel - Mitte</vt:lpstr>
      <vt:lpstr>Aufzählung</vt:lpstr>
      <vt:lpstr>Foto - Horizontal</vt:lpstr>
      <vt:lpstr>Foto - Horizontal, Spiegelung</vt:lpstr>
      <vt:lpstr>Foto - Vertikal</vt:lpstr>
      <vt:lpstr>Foto - Vertikal, Spiegelung</vt:lpstr>
      <vt:lpstr>Titel - Oben</vt:lpstr>
      <vt:lpstr>Leer</vt:lpstr>
      <vt:lpstr>Titel &amp; Aufzählung - Links</vt:lpstr>
      <vt:lpstr>Titel &amp; Aufzählung - 2 Spalten</vt:lpstr>
      <vt:lpstr>Titel &amp; Aufzählung - Rechts</vt:lpstr>
      <vt:lpstr>Titel, Aufzählung &amp; Foto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Peter Mück</cp:lastModifiedBy>
  <cp:revision>41</cp:revision>
  <dcterms:modified xsi:type="dcterms:W3CDTF">2023-09-08T10:49:43Z</dcterms:modified>
</cp:coreProperties>
</file>